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Anton" charset="0"/>
      <p:regular r:id="rId21"/>
    </p:embeddedFont>
    <p:embeddedFont>
      <p:font typeface="Helvetica World" charset="-128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F050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3CAB8-FF3F-4E2A-9CBA-0056184C9680}" v="10" dt="2025-02-08T18:59:22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75" autoAdjust="0"/>
    <p:restoredTop sz="94653" autoAdjust="0"/>
  </p:normalViewPr>
  <p:slideViewPr>
    <p:cSldViewPr>
      <p:cViewPr varScale="1">
        <p:scale>
          <a:sx n="46" d="100"/>
          <a:sy n="46" d="100"/>
        </p:scale>
        <p:origin x="-78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08B0-A189-4513-8C00-B5168CF3CDBC}" type="datetimeFigureOut">
              <a:rPr lang="en-IN" smtClean="0"/>
              <a:pPr/>
              <a:t>10-02-2025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2FB0F-A015-4F7F-B8D7-06B9899976A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701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2FB0F-A015-4F7F-B8D7-06B9899976AE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730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8.sv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2.sv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sv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2.png"/><Relationship Id="rId7" Type="http://schemas.openxmlformats.org/officeDocument/2006/relationships/image" Target="../media/image3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8.sv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10" Type="http://schemas.openxmlformats.org/officeDocument/2006/relationships/image" Target="../media/image19.jpeg"/><Relationship Id="rId4" Type="http://schemas.openxmlformats.org/officeDocument/2006/relationships/image" Target="../media/image1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10" Type="http://schemas.openxmlformats.org/officeDocument/2006/relationships/image" Target="../media/image25.jpeg"/><Relationship Id="rId4" Type="http://schemas.openxmlformats.org/officeDocument/2006/relationships/image" Target="../media/image1.pn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1516" y="8206554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88691" y="-40906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29458" y="1444598"/>
            <a:ext cx="8529842" cy="8639803"/>
          </a:xfrm>
          <a:custGeom>
            <a:avLst/>
            <a:gdLst/>
            <a:ahLst/>
            <a:cxnLst/>
            <a:rect l="l" t="t" r="r" b="b"/>
            <a:pathLst>
              <a:path w="8529842" h="8639803">
                <a:moveTo>
                  <a:pt x="0" y="0"/>
                </a:moveTo>
                <a:lnTo>
                  <a:pt x="8529842" y="0"/>
                </a:lnTo>
                <a:lnTo>
                  <a:pt x="8529842" y="8639803"/>
                </a:lnTo>
                <a:lnTo>
                  <a:pt x="0" y="8639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5945" y="2546527"/>
            <a:ext cx="5704242" cy="6586884"/>
            <a:chOff x="0" y="0"/>
            <a:chExt cx="54991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-46626" r="-26692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2525B49-859D-E807-C38E-95D874661543}"/>
              </a:ext>
            </a:extLst>
          </p:cNvPr>
          <p:cNvSpPr txBox="1"/>
          <p:nvPr/>
        </p:nvSpPr>
        <p:spPr>
          <a:xfrm>
            <a:off x="785754" y="1923988"/>
            <a:ext cx="8143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Linked Lists for Sparse Matrices in IPL Data Analysis</a:t>
            </a:r>
            <a:endParaRPr lang="en-IN" sz="60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E507327-4EEA-B5A4-2735-77F975EAAD60}"/>
              </a:ext>
            </a:extLst>
          </p:cNvPr>
          <p:cNvSpPr txBox="1"/>
          <p:nvPr/>
        </p:nvSpPr>
        <p:spPr>
          <a:xfrm>
            <a:off x="1142944" y="7429516"/>
            <a:ext cx="5786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rgbClr val="C00000"/>
                </a:solidFill>
              </a:rPr>
              <a:t>Md Faizan Ansari                 [24PG00019]</a:t>
            </a:r>
          </a:p>
          <a:p>
            <a:r>
              <a:rPr lang="en-IN" sz="2200" b="1" dirty="0">
                <a:solidFill>
                  <a:srgbClr val="C00000"/>
                </a:solidFill>
              </a:rPr>
              <a:t>Harshvardhan Manavalan  [24PG00017]</a:t>
            </a:r>
          </a:p>
          <a:p>
            <a:r>
              <a:rPr lang="en-IN" sz="2200" b="1" dirty="0">
                <a:solidFill>
                  <a:srgbClr val="C00000"/>
                </a:solidFill>
              </a:rPr>
              <a:t>Muskan Kumari                    [24PG00076]</a:t>
            </a:r>
          </a:p>
          <a:p>
            <a:r>
              <a:rPr lang="en-IN" sz="2200" b="1" dirty="0">
                <a:solidFill>
                  <a:srgbClr val="C00000"/>
                </a:solidFill>
              </a:rPr>
              <a:t>Abhilash G                             [24PG00068]</a:t>
            </a:r>
          </a:p>
        </p:txBody>
      </p:sp>
      <p:pic>
        <p:nvPicPr>
          <p:cNvPr id="25" name="Picture 24" descr="A yellow circle with blue text&#10;&#10;AI-generated content may be incorrect.">
            <a:extLst>
              <a:ext uri="{FF2B5EF4-FFF2-40B4-BE49-F238E27FC236}">
                <a16:creationId xmlns="" xmlns:a16="http://schemas.microsoft.com/office/drawing/2014/main" id="{2BD53C37-6A13-9D9E-AEBA-71FDFF0EB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-800100"/>
            <a:ext cx="4329198" cy="3248774"/>
          </a:xfrm>
          <a:prstGeom prst="rect">
            <a:avLst/>
          </a:prstGeom>
        </p:spPr>
      </p:pic>
      <p:sp>
        <p:nvSpPr>
          <p:cNvPr id="10" name="Freeform 2"/>
          <p:cNvSpPr/>
          <p:nvPr/>
        </p:nvSpPr>
        <p:spPr>
          <a:xfrm>
            <a:off x="228600" y="189658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359" y="190500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471678">
            <a:off x="6682861" y="8062005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674342">
            <a:off x="15331645" y="183530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644198" y="5572128"/>
            <a:ext cx="4035403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4" y="0"/>
                </a:lnTo>
                <a:lnTo>
                  <a:pt x="4035404" y="701152"/>
                </a:lnTo>
                <a:lnTo>
                  <a:pt x="0" y="70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858776" y="8858276"/>
            <a:ext cx="4786346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3" y="0"/>
                </a:lnTo>
                <a:lnTo>
                  <a:pt x="4035403" y="701151"/>
                </a:lnTo>
                <a:lnTo>
                  <a:pt x="0" y="70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4F20C31-A20E-F747-0D46-5B6C1B69EBCE}"/>
              </a:ext>
            </a:extLst>
          </p:cNvPr>
          <p:cNvSpPr txBox="1"/>
          <p:nvPr/>
        </p:nvSpPr>
        <p:spPr>
          <a:xfrm>
            <a:off x="1788214" y="765029"/>
            <a:ext cx="72129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00000"/>
                </a:solidFill>
              </a:rPr>
              <a:t>Identifying All-Rounders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B2E0569-74F8-526F-1FB0-A971BA9C5D3D}"/>
              </a:ext>
            </a:extLst>
          </p:cNvPr>
          <p:cNvSpPr txBox="1"/>
          <p:nvPr/>
        </p:nvSpPr>
        <p:spPr>
          <a:xfrm>
            <a:off x="906475" y="2336164"/>
            <a:ext cx="76660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Definition: 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C00000"/>
                </a:solidFill>
              </a:rPr>
              <a:t>      </a:t>
            </a:r>
            <a:r>
              <a:rPr lang="en-IN" sz="2000" dirty="0">
                <a:solidFill>
                  <a:srgbClr val="C00000"/>
                </a:solidFill>
              </a:rPr>
              <a:t>A player who has both scored a half-century and taken wickets.</a:t>
            </a:r>
          </a:p>
          <a:p>
            <a:endParaRPr lang="en-IN" sz="20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Process: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Traverse the Half-Centuries Linked List.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Traverse the Wickets Linked List.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If a player appears in both lists, add them to the All-Rounders List.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Example Output:</a:t>
            </a:r>
          </a:p>
        </p:txBody>
      </p:sp>
      <p:pic>
        <p:nvPicPr>
          <p:cNvPr id="29" name="Picture 28" descr="A screenshot of a black screen&#10;&#10;AI-generated content may be incorrect.">
            <a:extLst>
              <a:ext uri="{FF2B5EF4-FFF2-40B4-BE49-F238E27FC236}">
                <a16:creationId xmlns="" xmlns:a16="http://schemas.microsoft.com/office/drawing/2014/main" id="{8C592A89-F88C-9B91-2A50-4C692BBBF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2" y="6715136"/>
            <a:ext cx="6616065" cy="13697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 descr="FOtJqQXaUAIctYH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8" y="1004237"/>
            <a:ext cx="5072098" cy="4925081"/>
          </a:xfrm>
          <a:prstGeom prst="rect">
            <a:avLst/>
          </a:prstGeom>
        </p:spPr>
      </p:pic>
      <p:pic>
        <p:nvPicPr>
          <p:cNvPr id="22" name="Picture 21" descr="virat-flying-kis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16" y="5411392"/>
            <a:ext cx="6635754" cy="3732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132" y="-524425"/>
            <a:ext cx="9643859" cy="11781161"/>
            <a:chOff x="0" y="-47625"/>
            <a:chExt cx="2539947" cy="3102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9947" cy="3055232"/>
            </a:xfrm>
            <a:custGeom>
              <a:avLst/>
              <a:gdLst/>
              <a:ahLst/>
              <a:cxnLst/>
              <a:rect l="l" t="t" r="r" b="b"/>
              <a:pathLst>
                <a:path w="2539947" h="3055232">
                  <a:moveTo>
                    <a:pt x="0" y="0"/>
                  </a:moveTo>
                  <a:lnTo>
                    <a:pt x="2539947" y="0"/>
                  </a:lnTo>
                  <a:lnTo>
                    <a:pt x="2539947" y="3055232"/>
                  </a:lnTo>
                  <a:lnTo>
                    <a:pt x="0" y="3055232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39947" cy="3102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2663" y="139815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22984" y="9235624"/>
            <a:ext cx="6185487" cy="1074728"/>
          </a:xfrm>
          <a:custGeom>
            <a:avLst/>
            <a:gdLst/>
            <a:ahLst/>
            <a:cxnLst/>
            <a:rect l="l" t="t" r="r" b="b"/>
            <a:pathLst>
              <a:path w="6185487" h="1074728">
                <a:moveTo>
                  <a:pt x="0" y="0"/>
                </a:moveTo>
                <a:lnTo>
                  <a:pt x="6185487" y="0"/>
                </a:lnTo>
                <a:lnTo>
                  <a:pt x="6185487" y="1074729"/>
                </a:lnTo>
                <a:lnTo>
                  <a:pt x="0" y="10747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542572" y="2739241"/>
            <a:ext cx="1151552" cy="951671"/>
            <a:chOff x="0" y="0"/>
            <a:chExt cx="303289" cy="2506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3289" cy="250646"/>
            </a:xfrm>
            <a:custGeom>
              <a:avLst/>
              <a:gdLst/>
              <a:ahLst/>
              <a:cxnLst/>
              <a:rect l="l" t="t" r="r" b="b"/>
              <a:pathLst>
                <a:path w="303289" h="250646">
                  <a:moveTo>
                    <a:pt x="0" y="0"/>
                  </a:moveTo>
                  <a:lnTo>
                    <a:pt x="303289" y="0"/>
                  </a:lnTo>
                  <a:lnTo>
                    <a:pt x="303289" y="250646"/>
                  </a:lnTo>
                  <a:lnTo>
                    <a:pt x="0" y="250646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03289" cy="298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701259" y="2901881"/>
            <a:ext cx="834177" cy="626391"/>
          </a:xfrm>
          <a:custGeom>
            <a:avLst/>
            <a:gdLst/>
            <a:ahLst/>
            <a:cxnLst/>
            <a:rect l="l" t="t" r="r" b="b"/>
            <a:pathLst>
              <a:path w="834177" h="626391">
                <a:moveTo>
                  <a:pt x="0" y="0"/>
                </a:moveTo>
                <a:lnTo>
                  <a:pt x="834177" y="0"/>
                </a:lnTo>
                <a:lnTo>
                  <a:pt x="834177" y="626391"/>
                </a:lnTo>
                <a:lnTo>
                  <a:pt x="0" y="62639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14382" y="329881"/>
            <a:ext cx="7186409" cy="955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Performance Measurement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542572" y="4980734"/>
            <a:ext cx="1151552" cy="951671"/>
            <a:chOff x="0" y="0"/>
            <a:chExt cx="303289" cy="25064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3289" cy="250646"/>
            </a:xfrm>
            <a:custGeom>
              <a:avLst/>
              <a:gdLst/>
              <a:ahLst/>
              <a:cxnLst/>
              <a:rect l="l" t="t" r="r" b="b"/>
              <a:pathLst>
                <a:path w="303289" h="250646">
                  <a:moveTo>
                    <a:pt x="0" y="0"/>
                  </a:moveTo>
                  <a:lnTo>
                    <a:pt x="303289" y="0"/>
                  </a:lnTo>
                  <a:lnTo>
                    <a:pt x="303289" y="250646"/>
                  </a:lnTo>
                  <a:lnTo>
                    <a:pt x="0" y="250646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03289" cy="298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701259" y="5143374"/>
            <a:ext cx="834177" cy="626391"/>
          </a:xfrm>
          <a:custGeom>
            <a:avLst/>
            <a:gdLst/>
            <a:ahLst/>
            <a:cxnLst/>
            <a:rect l="l" t="t" r="r" b="b"/>
            <a:pathLst>
              <a:path w="834177" h="626391">
                <a:moveTo>
                  <a:pt x="0" y="0"/>
                </a:moveTo>
                <a:lnTo>
                  <a:pt x="834177" y="0"/>
                </a:lnTo>
                <a:lnTo>
                  <a:pt x="834177" y="626391"/>
                </a:lnTo>
                <a:lnTo>
                  <a:pt x="0" y="62639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4" name="Group 34"/>
          <p:cNvGrpSpPr/>
          <p:nvPr/>
        </p:nvGrpSpPr>
        <p:grpSpPr>
          <a:xfrm>
            <a:off x="9542572" y="7222227"/>
            <a:ext cx="1151552" cy="951671"/>
            <a:chOff x="0" y="0"/>
            <a:chExt cx="303289" cy="25064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03289" cy="250646"/>
            </a:xfrm>
            <a:custGeom>
              <a:avLst/>
              <a:gdLst/>
              <a:ahLst/>
              <a:cxnLst/>
              <a:rect l="l" t="t" r="r" b="b"/>
              <a:pathLst>
                <a:path w="303289" h="250646">
                  <a:moveTo>
                    <a:pt x="0" y="0"/>
                  </a:moveTo>
                  <a:lnTo>
                    <a:pt x="303289" y="0"/>
                  </a:lnTo>
                  <a:lnTo>
                    <a:pt x="303289" y="250646"/>
                  </a:lnTo>
                  <a:lnTo>
                    <a:pt x="0" y="250646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03289" cy="298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9701259" y="7384867"/>
            <a:ext cx="834177" cy="626391"/>
          </a:xfrm>
          <a:custGeom>
            <a:avLst/>
            <a:gdLst/>
            <a:ahLst/>
            <a:cxnLst/>
            <a:rect l="l" t="t" r="r" b="b"/>
            <a:pathLst>
              <a:path w="834177" h="626391">
                <a:moveTo>
                  <a:pt x="0" y="0"/>
                </a:moveTo>
                <a:lnTo>
                  <a:pt x="834177" y="0"/>
                </a:lnTo>
                <a:lnTo>
                  <a:pt x="834177" y="626391"/>
                </a:lnTo>
                <a:lnTo>
                  <a:pt x="0" y="62639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1471678">
            <a:off x="5072358" y="-1132332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alphaModFix amt="12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-3194525">
            <a:off x="15331645" y="8590148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alphaModFix amt="12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7EE9A15-5795-B8B1-8B3E-92AD046C2B4F}"/>
              </a:ext>
            </a:extLst>
          </p:cNvPr>
          <p:cNvSpPr txBox="1"/>
          <p:nvPr/>
        </p:nvSpPr>
        <p:spPr>
          <a:xfrm>
            <a:off x="11092696" y="2739241"/>
            <a:ext cx="5682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Execution Time Analysis (using &lt;</a:t>
            </a:r>
            <a:r>
              <a:rPr lang="en-IN" sz="2400" b="1" dirty="0" err="1">
                <a:solidFill>
                  <a:srgbClr val="C00000"/>
                </a:solidFill>
              </a:rPr>
              <a:t>time.h</a:t>
            </a:r>
            <a:r>
              <a:rPr lang="en-IN" sz="2400" b="1" dirty="0">
                <a:solidFill>
                  <a:srgbClr val="C00000"/>
                </a:solidFill>
              </a:rPr>
              <a:t>&gt;):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File Reading: </a:t>
            </a:r>
            <a:r>
              <a:rPr lang="en-IN" sz="2200" dirty="0">
                <a:solidFill>
                  <a:srgbClr val="C00000"/>
                </a:solidFill>
              </a:rPr>
              <a:t>0.001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Error Detection: </a:t>
            </a:r>
            <a:r>
              <a:rPr lang="en-IN" sz="2200" dirty="0">
                <a:solidFill>
                  <a:srgbClr val="C00000"/>
                </a:solidFill>
              </a:rPr>
              <a:t>0.005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Matrix Transpose: </a:t>
            </a:r>
            <a:r>
              <a:rPr lang="en-IN" sz="2200" dirty="0">
                <a:solidFill>
                  <a:srgbClr val="C00000"/>
                </a:solidFill>
              </a:rPr>
              <a:t>2.254 sec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A80DDDB-C695-AE95-CBF8-785B0A722CDC}"/>
              </a:ext>
            </a:extLst>
          </p:cNvPr>
          <p:cNvSpPr txBox="1"/>
          <p:nvPr/>
        </p:nvSpPr>
        <p:spPr>
          <a:xfrm>
            <a:off x="11092696" y="5042990"/>
            <a:ext cx="594617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Memory Usage Comparison: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Traditional Array: </a:t>
            </a:r>
            <a:r>
              <a:rPr lang="en-IN" sz="2200" dirty="0">
                <a:solidFill>
                  <a:srgbClr val="C00000"/>
                </a:solidFill>
              </a:rPr>
              <a:t>High memory consumption.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Linked List: </a:t>
            </a:r>
            <a:r>
              <a:rPr lang="en-IN" sz="2200" dirty="0">
                <a:solidFill>
                  <a:srgbClr val="C00000"/>
                </a:solidFill>
              </a:rPr>
              <a:t>Optimized for non-zero values.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F5D4C7C-8C2C-56E5-E552-4F5D904BAAA7}"/>
              </a:ext>
            </a:extLst>
          </p:cNvPr>
          <p:cNvSpPr txBox="1"/>
          <p:nvPr/>
        </p:nvSpPr>
        <p:spPr>
          <a:xfrm>
            <a:off x="11096635" y="7041401"/>
            <a:ext cx="5257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Time Complexity Analysis</a:t>
            </a:r>
            <a:r>
              <a:rPr lang="en-IN" sz="2200" b="1" dirty="0">
                <a:solidFill>
                  <a:srgbClr val="C0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Insertion: </a:t>
            </a:r>
            <a:r>
              <a:rPr lang="en-IN" sz="2200" dirty="0">
                <a:solidFill>
                  <a:srgbClr val="C00000"/>
                </a:solidFill>
              </a:rPr>
              <a:t>O(1)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Deletion: </a:t>
            </a:r>
            <a:r>
              <a:rPr lang="en-IN" sz="2200" dirty="0">
                <a:solidFill>
                  <a:srgbClr val="C00000"/>
                </a:solidFill>
              </a:rPr>
              <a:t>O(1)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Search: </a:t>
            </a:r>
            <a:r>
              <a:rPr lang="en-IN" sz="2200" dirty="0">
                <a:solidFill>
                  <a:srgbClr val="C00000"/>
                </a:solidFill>
              </a:rPr>
              <a:t>O (n)</a:t>
            </a:r>
          </a:p>
        </p:txBody>
      </p:sp>
      <p:pic>
        <p:nvPicPr>
          <p:cNvPr id="7" name="Picture 6" descr="A group of people huddle on a field&#10;&#10;AI-generated content may be incorrect.">
            <a:extLst>
              <a:ext uri="{FF2B5EF4-FFF2-40B4-BE49-F238E27FC236}">
                <a16:creationId xmlns="" xmlns:a16="http://schemas.microsoft.com/office/drawing/2014/main" id="{555D507F-1E4D-F8CA-56D7-F5A9CCC4A2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29118"/>
            <a:ext cx="5334000" cy="796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34" y="162404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08528" y="785782"/>
            <a:ext cx="7007372" cy="537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87"/>
              </a:lnSpc>
            </a:pPr>
            <a:r>
              <a:rPr lang="en-US" sz="4400" b="1" dirty="0">
                <a:solidFill>
                  <a:srgbClr val="AF0505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 &amp; Solutions</a:t>
            </a:r>
            <a:endParaRPr lang="en-US" sz="4400" b="1" dirty="0">
              <a:solidFill>
                <a:srgbClr val="AF0505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1427563" y="6612798"/>
            <a:ext cx="21143126" cy="5291003"/>
            <a:chOff x="0" y="0"/>
            <a:chExt cx="5568560" cy="13935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68560" cy="1393515"/>
            </a:xfrm>
            <a:custGeom>
              <a:avLst/>
              <a:gdLst/>
              <a:ahLst/>
              <a:cxnLst/>
              <a:rect l="l" t="t" r="r" b="b"/>
              <a:pathLst>
                <a:path w="5568560" h="1393515">
                  <a:moveTo>
                    <a:pt x="0" y="0"/>
                  </a:moveTo>
                  <a:lnTo>
                    <a:pt x="5568560" y="0"/>
                  </a:lnTo>
                  <a:lnTo>
                    <a:pt x="5568560" y="1393515"/>
                  </a:lnTo>
                  <a:lnTo>
                    <a:pt x="0" y="1393515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568560" cy="1441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311820" y="6662416"/>
            <a:ext cx="6185487" cy="1074728"/>
          </a:xfrm>
          <a:custGeom>
            <a:avLst/>
            <a:gdLst/>
            <a:ahLst/>
            <a:cxnLst/>
            <a:rect l="l" t="t" r="r" b="b"/>
            <a:pathLst>
              <a:path w="6185487" h="1074728">
                <a:moveTo>
                  <a:pt x="0" y="0"/>
                </a:moveTo>
                <a:lnTo>
                  <a:pt x="6185488" y="0"/>
                </a:lnTo>
                <a:lnTo>
                  <a:pt x="6185488" y="1074728"/>
                </a:lnTo>
                <a:lnTo>
                  <a:pt x="0" y="107472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3194525">
            <a:off x="5312528" y="-1016172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alphaModFix amt="1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3194525">
            <a:off x="15331645" y="866261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alphaModFix amt="12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2852C33-405B-AB4D-570D-A849EB66BA1C}"/>
              </a:ext>
            </a:extLst>
          </p:cNvPr>
          <p:cNvSpPr txBox="1"/>
          <p:nvPr/>
        </p:nvSpPr>
        <p:spPr>
          <a:xfrm>
            <a:off x="857192" y="2119383"/>
            <a:ext cx="9579444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C00000"/>
                </a:solidFill>
              </a:rPr>
              <a:t>Challenge 1: Large Dataset Processing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Solution</a:t>
            </a:r>
            <a:r>
              <a:rPr lang="en-IN" sz="2000" b="1" dirty="0">
                <a:solidFill>
                  <a:srgbClr val="C00000"/>
                </a:solidFill>
              </a:rPr>
              <a:t>: </a:t>
            </a:r>
            <a:r>
              <a:rPr lang="en-IN" sz="2000" dirty="0">
                <a:solidFill>
                  <a:srgbClr val="C00000"/>
                </a:solidFill>
              </a:rPr>
              <a:t>Use linked list traversal instead of full matrix scans.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C00000"/>
                </a:solidFill>
              </a:rPr>
              <a:t>Challenge 2: Handling Sparse Matrix Deletion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Solution: </a:t>
            </a:r>
            <a:r>
              <a:rPr lang="en-IN" sz="2000" dirty="0">
                <a:solidFill>
                  <a:srgbClr val="C00000"/>
                </a:solidFill>
              </a:rPr>
              <a:t>Implement lazy deletion to mark deleted nodes instead of removing them immediately.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C00000"/>
                </a:solidFill>
              </a:rPr>
              <a:t>Challenge 3: Collision Handling in Hashing (If Used)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C00000"/>
                </a:solidFill>
              </a:rPr>
              <a:t>Solution: </a:t>
            </a:r>
            <a:r>
              <a:rPr lang="en-IN" sz="2000" dirty="0">
                <a:solidFill>
                  <a:srgbClr val="C00000"/>
                </a:solidFill>
              </a:rPr>
              <a:t>Use chaining with linked lists.</a:t>
            </a:r>
          </a:p>
        </p:txBody>
      </p:sp>
      <p:pic>
        <p:nvPicPr>
          <p:cNvPr id="4" name="Picture 3" descr="A group of men in sports uniforms&#10;&#10;AI-generated content may be incorrect.">
            <a:extLst>
              <a:ext uri="{FF2B5EF4-FFF2-40B4-BE49-F238E27FC236}">
                <a16:creationId xmlns="" xmlns:a16="http://schemas.microsoft.com/office/drawing/2014/main" id="{83325052-78E0-257C-242D-3EAE8E3C98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351" y="2500294"/>
            <a:ext cx="6801956" cy="4534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209968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83557" y="497233"/>
            <a:ext cx="11720886" cy="955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 &amp; Future Enhancements </a:t>
            </a:r>
          </a:p>
        </p:txBody>
      </p:sp>
      <p:sp>
        <p:nvSpPr>
          <p:cNvPr id="22" name="Freeform 22"/>
          <p:cNvSpPr/>
          <p:nvPr/>
        </p:nvSpPr>
        <p:spPr>
          <a:xfrm rot="1010102">
            <a:off x="-611690" y="726102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2788044">
            <a:off x="14753700" y="7664312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3F99748-8932-DF4B-A7F7-20D31A0544A5}"/>
              </a:ext>
            </a:extLst>
          </p:cNvPr>
          <p:cNvSpPr txBox="1"/>
          <p:nvPr/>
        </p:nvSpPr>
        <p:spPr>
          <a:xfrm>
            <a:off x="847700" y="2215950"/>
            <a:ext cx="1301120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3200" b="1" dirty="0">
                <a:solidFill>
                  <a:schemeClr val="bg1"/>
                </a:solidFill>
              </a:rPr>
              <a:t>Findings: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Linked lists significantly reduce memory usage.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</a:rPr>
              <a:t>All-rounder identification is efficiently handled.</a:t>
            </a:r>
          </a:p>
          <a:p>
            <a:pPr>
              <a:lnSpc>
                <a:spcPct val="200000"/>
              </a:lnSpc>
            </a:pPr>
            <a:endParaRPr lang="en-IN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IN" sz="3200" b="1" dirty="0">
                <a:solidFill>
                  <a:schemeClr val="bg1"/>
                </a:solidFill>
              </a:rPr>
              <a:t>Future Work: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Dynamic Resizing: </a:t>
            </a:r>
            <a:r>
              <a:rPr lang="en-IN" sz="2200" dirty="0">
                <a:solidFill>
                  <a:schemeClr val="bg1"/>
                </a:solidFill>
              </a:rPr>
              <a:t>Handle changing dataset sizes.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Graph-Based Representation: </a:t>
            </a:r>
            <a:r>
              <a:rPr lang="en-IN" sz="2200" dirty="0">
                <a:solidFill>
                  <a:schemeClr val="bg1"/>
                </a:solidFill>
              </a:rPr>
              <a:t>Improve efficiency with adjacency lists.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Better Hash Functions: </a:t>
            </a:r>
            <a:r>
              <a:rPr lang="en-IN" sz="2200" dirty="0">
                <a:solidFill>
                  <a:schemeClr val="bg1"/>
                </a:solidFill>
              </a:rPr>
              <a:t>Optimize lookup operations.</a:t>
            </a:r>
          </a:p>
        </p:txBody>
      </p:sp>
      <p:sp>
        <p:nvSpPr>
          <p:cNvPr id="8" name="Freeform 20"/>
          <p:cNvSpPr/>
          <p:nvPr/>
        </p:nvSpPr>
        <p:spPr>
          <a:xfrm>
            <a:off x="11001388" y="7283482"/>
            <a:ext cx="6185487" cy="1074728"/>
          </a:xfrm>
          <a:custGeom>
            <a:avLst/>
            <a:gdLst/>
            <a:ahLst/>
            <a:cxnLst/>
            <a:rect l="l" t="t" r="r" b="b"/>
            <a:pathLst>
              <a:path w="6185487" h="1074728">
                <a:moveTo>
                  <a:pt x="0" y="0"/>
                </a:moveTo>
                <a:lnTo>
                  <a:pt x="6185488" y="0"/>
                </a:lnTo>
                <a:lnTo>
                  <a:pt x="6185488" y="1074728"/>
                </a:lnTo>
                <a:lnTo>
                  <a:pt x="0" y="10747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GIYDVWcbsAA3V9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2694" y="2786082"/>
            <a:ext cx="7500936" cy="5000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yellow uniforms&#10;&#10;AI-generated content may be incorrect.">
            <a:extLst>
              <a:ext uri="{FF2B5EF4-FFF2-40B4-BE49-F238E27FC236}">
                <a16:creationId xmlns="" xmlns:a16="http://schemas.microsoft.com/office/drawing/2014/main" id="{228370D0-B74C-4328-B248-BB85538F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4187" y="492204"/>
            <a:ext cx="4226103" cy="575629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-304800" y="8131979"/>
            <a:ext cx="7880511" cy="1369239"/>
          </a:xfrm>
          <a:custGeom>
            <a:avLst/>
            <a:gdLst/>
            <a:ahLst/>
            <a:cxnLst/>
            <a:rect l="l" t="t" r="r" b="b"/>
            <a:pathLst>
              <a:path w="7880511" h="1369239">
                <a:moveTo>
                  <a:pt x="0" y="0"/>
                </a:moveTo>
                <a:lnTo>
                  <a:pt x="7880511" y="0"/>
                </a:lnTo>
                <a:lnTo>
                  <a:pt x="7880511" y="1369239"/>
                </a:lnTo>
                <a:lnTo>
                  <a:pt x="0" y="136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43010" y="-285788"/>
            <a:ext cx="4500594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4"/>
              </a:lnSpc>
            </a:pPr>
            <a:r>
              <a:rPr lang="en-US" sz="7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21" name="Freeform 21"/>
          <p:cNvSpPr/>
          <p:nvPr/>
        </p:nvSpPr>
        <p:spPr>
          <a:xfrm rot="1010102">
            <a:off x="4194121" y="-862590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010102">
            <a:off x="5424094" y="8467384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group of men in sports uniforms&#10;&#10;AI-generated content may be incorrect.">
            <a:extLst>
              <a:ext uri="{FF2B5EF4-FFF2-40B4-BE49-F238E27FC236}">
                <a16:creationId xmlns="" xmlns:a16="http://schemas.microsoft.com/office/drawing/2014/main" id="{E06286A9-3F3D-4B86-CC01-91457DC42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462" y="612172"/>
            <a:ext cx="4902200" cy="4902200"/>
          </a:xfrm>
          <a:prstGeom prst="rect">
            <a:avLst/>
          </a:prstGeom>
        </p:spPr>
      </p:pic>
      <p:pic>
        <p:nvPicPr>
          <p:cNvPr id="9" name="Picture 8" descr="A group of people in uniform&#10;&#10;AI-generated content may be incorrect.">
            <a:extLst>
              <a:ext uri="{FF2B5EF4-FFF2-40B4-BE49-F238E27FC236}">
                <a16:creationId xmlns="" xmlns:a16="http://schemas.microsoft.com/office/drawing/2014/main" id="{500A60EE-4935-F1F1-1056-B9174E78E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86" y="6072194"/>
            <a:ext cx="6386602" cy="3804470"/>
          </a:xfrm>
          <a:prstGeom prst="rect">
            <a:avLst/>
          </a:prstGeom>
        </p:spPr>
      </p:pic>
      <p:pic>
        <p:nvPicPr>
          <p:cNvPr id="11" name="Picture 10" descr="A trophy with blue ribbons&#10;&#10;AI-generated content may be incorrect.">
            <a:extLst>
              <a:ext uri="{FF2B5EF4-FFF2-40B4-BE49-F238E27FC236}">
                <a16:creationId xmlns="" xmlns:a16="http://schemas.microsoft.com/office/drawing/2014/main" id="{2DAE4934-41BB-E12C-0093-84D7066CB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1" y="2182838"/>
            <a:ext cx="5266049" cy="660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1678">
            <a:off x="-670461" y="8113021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5288691" y="-40906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150" y="190500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429356" y="754721"/>
            <a:ext cx="7256515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b="1" i="0" u="none" strike="noStrike" dirty="0">
                <a:solidFill>
                  <a:schemeClr val="bg1"/>
                </a:solidFill>
                <a:effectLst/>
              </a:rPr>
              <a:t> Objective of the Project</a:t>
            </a:r>
          </a:p>
          <a:p>
            <a:r>
              <a:rPr lang="en-US" sz="4400" dirty="0">
                <a:solidFill>
                  <a:schemeClr val="bg1"/>
                </a:solidFill>
              </a:rPr>
              <a:t/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9929818" y="7572392"/>
            <a:ext cx="6357982" cy="766205"/>
          </a:xfrm>
          <a:custGeom>
            <a:avLst/>
            <a:gdLst/>
            <a:ahLst/>
            <a:cxnLst/>
            <a:rect l="l" t="t" r="r" b="b"/>
            <a:pathLst>
              <a:path w="4409813" h="766205">
                <a:moveTo>
                  <a:pt x="0" y="0"/>
                </a:moveTo>
                <a:lnTo>
                  <a:pt x="4409813" y="0"/>
                </a:lnTo>
                <a:lnTo>
                  <a:pt x="4409813" y="766205"/>
                </a:lnTo>
                <a:lnTo>
                  <a:pt x="0" y="76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FDB90A4-003B-3D64-2807-5F3AE8226D17}"/>
              </a:ext>
            </a:extLst>
          </p:cNvPr>
          <p:cNvSpPr txBox="1"/>
          <p:nvPr/>
        </p:nvSpPr>
        <p:spPr>
          <a:xfrm>
            <a:off x="571440" y="2071666"/>
            <a:ext cx="728667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Why Sparse Matrices?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IPL datasets contain large matrices with mostly zero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Using traditional arrays wastes memory.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Why Linked Lists?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allow dynamic memory allocation, storing only non-zero values.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Key 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Optimize memory storage for IPL performance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Improve efficiency in data retrieval and manipulation.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Identify and analyze all-rounder performances efficiently.</a:t>
            </a:r>
          </a:p>
        </p:txBody>
      </p:sp>
      <p:pic>
        <p:nvPicPr>
          <p:cNvPr id="11" name="Picture 10" descr="D4M3UciU4AE2Lk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066" y="2857483"/>
            <a:ext cx="7000924" cy="5087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189658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116152" y="4442565"/>
            <a:ext cx="6185487" cy="1074728"/>
          </a:xfrm>
          <a:custGeom>
            <a:avLst/>
            <a:gdLst/>
            <a:ahLst/>
            <a:cxnLst/>
            <a:rect l="l" t="t" r="r" b="b"/>
            <a:pathLst>
              <a:path w="6185487" h="1074728">
                <a:moveTo>
                  <a:pt x="0" y="0"/>
                </a:moveTo>
                <a:lnTo>
                  <a:pt x="6185487" y="0"/>
                </a:lnTo>
                <a:lnTo>
                  <a:pt x="6185487" y="1074729"/>
                </a:lnTo>
                <a:lnTo>
                  <a:pt x="0" y="10747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170379" y="2474689"/>
            <a:ext cx="8331867" cy="2954563"/>
            <a:chOff x="0" y="0"/>
            <a:chExt cx="2133547" cy="6998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33547" cy="699892"/>
            </a:xfrm>
            <a:custGeom>
              <a:avLst/>
              <a:gdLst/>
              <a:ahLst/>
              <a:cxnLst/>
              <a:rect l="l" t="t" r="r" b="b"/>
              <a:pathLst>
                <a:path w="2133547" h="699892">
                  <a:moveTo>
                    <a:pt x="0" y="0"/>
                  </a:moveTo>
                  <a:lnTo>
                    <a:pt x="2133547" y="0"/>
                  </a:lnTo>
                  <a:lnTo>
                    <a:pt x="2133547" y="699892"/>
                  </a:lnTo>
                  <a:lnTo>
                    <a:pt x="0" y="699892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r>
                <a:rPr lang="en-US" sz="2800" b="1" u="sng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Definition</a:t>
              </a:r>
            </a:p>
            <a:p>
              <a:endParaRPr lang="en-US" sz="2800" b="1" u="sng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endParaRPr>
            </a:p>
            <a:p>
              <a:endParaRPr lang="en-US" sz="28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133547" cy="747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290657" y="5850669"/>
            <a:ext cx="8276915" cy="5158101"/>
            <a:chOff x="0" y="0"/>
            <a:chExt cx="2179928" cy="13585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9928" cy="1358512"/>
            </a:xfrm>
            <a:custGeom>
              <a:avLst/>
              <a:gdLst/>
              <a:ahLst/>
              <a:cxnLst/>
              <a:rect l="l" t="t" r="r" b="b"/>
              <a:pathLst>
                <a:path w="2179928" h="1358512">
                  <a:moveTo>
                    <a:pt x="0" y="0"/>
                  </a:moveTo>
                  <a:lnTo>
                    <a:pt x="2179928" y="0"/>
                  </a:lnTo>
                  <a:lnTo>
                    <a:pt x="2179928" y="1358512"/>
                  </a:lnTo>
                  <a:lnTo>
                    <a:pt x="0" y="1358512"/>
                  </a:lnTo>
                  <a:close/>
                </a:path>
              </a:pathLst>
            </a:custGeom>
            <a:solidFill>
              <a:srgbClr val="AF05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79928" cy="1406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99471" y="8657638"/>
            <a:ext cx="6185487" cy="1074728"/>
          </a:xfrm>
          <a:custGeom>
            <a:avLst/>
            <a:gdLst/>
            <a:ahLst/>
            <a:cxnLst/>
            <a:rect l="l" t="t" r="r" b="b"/>
            <a:pathLst>
              <a:path w="6185487" h="1074728">
                <a:moveTo>
                  <a:pt x="0" y="0"/>
                </a:moveTo>
                <a:lnTo>
                  <a:pt x="6185487" y="0"/>
                </a:lnTo>
                <a:lnTo>
                  <a:pt x="6185487" y="1074728"/>
                </a:lnTo>
                <a:lnTo>
                  <a:pt x="0" y="107472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5046749" y="476923"/>
            <a:ext cx="8499301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400" b="1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to Sparse Matrices</a:t>
            </a:r>
            <a:endParaRPr lang="en-US" sz="4400" dirty="0">
              <a:solidFill>
                <a:srgbClr val="C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29752" y="3286112"/>
            <a:ext cx="7696200" cy="236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r>
              <a:rPr lang="en-US" sz="2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sparse matrix is a matrix where most elements are zero.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22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Not Use Normal Matrices?</a:t>
            </a:r>
            <a:endParaRPr lang="en-IN" sz="2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Memory overhead is high.</a:t>
            </a:r>
            <a:endParaRPr lang="en-IN" sz="2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Processing large matrices is slow.  </a:t>
            </a:r>
            <a:endParaRPr lang="en-IN" sz="2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2200" u="none" strike="noStrike" spc="-98" dirty="0">
              <a:solidFill>
                <a:schemeClr val="bg1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389968" y="6727643"/>
            <a:ext cx="7343174" cy="13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 representation in networks.  </a:t>
            </a:r>
            <a:endParaRPr lang="en-IN" sz="22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Machine learning (storing user-product interactions).  </a:t>
            </a:r>
            <a:endParaRPr lang="en-IN" sz="22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Image processing and scientific computing.  </a:t>
            </a:r>
            <a:endParaRPr lang="en-IN" sz="22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488755" y="5793519"/>
            <a:ext cx="6185487" cy="521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2800" b="1" u="sng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Applications of Sparse Matrices </a:t>
            </a:r>
            <a:endParaRPr lang="en-US" sz="2800" b="1" u="sng" dirty="0">
              <a:solidFill>
                <a:srgbClr val="C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" name="Freeform 30"/>
          <p:cNvSpPr/>
          <p:nvPr/>
        </p:nvSpPr>
        <p:spPr>
          <a:xfrm rot="-1471678">
            <a:off x="-898955" y="8107980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alphaModFix amt="1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1471678">
            <a:off x="15331645" y="7873880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alphaModFix amt="12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 descr="EkOIXzSU8AE7r_R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77" y="4357682"/>
            <a:ext cx="7250689" cy="4836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1678">
            <a:off x="-670461" y="8113021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5288691" y="-40906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317" y="114300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5594370" y="357154"/>
            <a:ext cx="13265198" cy="1096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17"/>
              </a:lnSpc>
            </a:pPr>
            <a:r>
              <a:rPr lang="en-US" sz="4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to Linked Lists</a:t>
            </a:r>
            <a:endParaRPr lang="en-US"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5754" y="1857352"/>
            <a:ext cx="9644130" cy="755078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:</a:t>
            </a:r>
            <a:endParaRPr lang="en-US" sz="2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1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linear data structure consisting of nodes where each node contains: </a:t>
            </a:r>
          </a:p>
          <a:p>
            <a:pPr marL="0" lvl="1" indent="0" algn="just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400" b="1" kern="100" dirty="0" smtClean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Row index </a:t>
            </a:r>
            <a:r>
              <a:rPr lang="en-US" sz="2400" dirty="0" smtClean="0">
                <a:solidFill>
                  <a:schemeClr val="bg1"/>
                </a:solidFill>
              </a:rPr>
              <a:t>(Which player?)</a:t>
            </a:r>
            <a:endParaRPr lang="en-IN" sz="24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Column </a:t>
            </a:r>
            <a:r>
              <a:rPr lang="en-US" sz="2400" b="1" kern="100" dirty="0" smtClean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index  </a:t>
            </a:r>
            <a:r>
              <a:rPr lang="en-US" sz="2000" dirty="0" smtClean="0">
                <a:solidFill>
                  <a:schemeClr val="bg1"/>
                </a:solidFill>
              </a:rPr>
              <a:t>(Which match?)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Value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smtClean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(Did the player perform well? 1 or 0)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Pointer to the next node </a:t>
            </a:r>
          </a:p>
          <a:p>
            <a:pPr>
              <a:lnSpc>
                <a:spcPct val="150000"/>
              </a:lnSpc>
            </a:pPr>
            <a:endParaRPr lang="en-US" u="none" strike="noStrike" spc="-98" dirty="0">
              <a:solidFill>
                <a:schemeClr val="bg1"/>
              </a:solidFill>
              <a:latin typeface="Aptos" panose="020B0004020202020204" pitchFamily="34" charset="0"/>
              <a:ea typeface="Helvetica World"/>
              <a:cs typeface="Times New Roman" panose="02020603050405020304" pitchFamily="18" charset="0"/>
              <a:sym typeface="Helvetica World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 over Arrays :</a:t>
            </a:r>
            <a:endParaRPr lang="en-IN" sz="28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Dynamic memory allocation.  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smtClean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2000" b="1" dirty="0" smtClean="0">
                <a:solidFill>
                  <a:schemeClr val="bg1"/>
                </a:solidFill>
                <a:latin typeface="Aptos"/>
              </a:rPr>
              <a:t>Efficient Storage</a:t>
            </a:r>
            <a:r>
              <a:rPr lang="en-US" sz="2000" dirty="0" smtClean="0">
                <a:solidFill>
                  <a:schemeClr val="bg1"/>
                </a:solidFill>
                <a:latin typeface="Aptos"/>
              </a:rPr>
              <a:t> </a:t>
            </a:r>
            <a:endParaRPr lang="en-IN" sz="2000" kern="100" dirty="0">
              <a:solidFill>
                <a:schemeClr val="bg1"/>
              </a:solidFill>
              <a:effectLst/>
              <a:latin typeface="Aptos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Efficient insertion and deletion operations.  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u="none" strike="noStrike" spc="-98" dirty="0">
              <a:solidFill>
                <a:schemeClr val="bg1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0715636" y="7929582"/>
            <a:ext cx="7143800" cy="766205"/>
          </a:xfrm>
          <a:custGeom>
            <a:avLst/>
            <a:gdLst/>
            <a:ahLst/>
            <a:cxnLst/>
            <a:rect l="l" t="t" r="r" b="b"/>
            <a:pathLst>
              <a:path w="4409813" h="766205">
                <a:moveTo>
                  <a:pt x="0" y="0"/>
                </a:moveTo>
                <a:lnTo>
                  <a:pt x="4409813" y="0"/>
                </a:lnTo>
                <a:lnTo>
                  <a:pt x="4409813" y="766205"/>
                </a:lnTo>
                <a:lnTo>
                  <a:pt x="0" y="76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FEjYcfaUcAAUsEg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5702" y="2357418"/>
            <a:ext cx="6000792" cy="5924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82274" y="190500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5643538" y="285716"/>
            <a:ext cx="8017639" cy="1096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17"/>
              </a:lnSpc>
            </a:pPr>
            <a:r>
              <a:rPr lang="en-US" sz="4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Sparse Matrices in IPL Data</a:t>
            </a:r>
            <a:endParaRPr lang="en-US"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69538" y="1995501"/>
            <a:ext cx="10336114" cy="7453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Sparse Matrices in IPL Data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 Description 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The dataset captures IPL player performance across multiple matches, structured as two sparse matrices:   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Half-Centuries Matrix → Records whether a player scored 50+ runs in a match.    </a:t>
            </a:r>
            <a:endParaRPr lang="en-US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Wickets Matrix → Tracks whether a player took a wicket in a match.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Each row represents a player, and each column represents a match, with values indicating specific achievements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  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1 → Player achieved the milestone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0 → Player did not achieve the milestone.</a:t>
            </a:r>
            <a:endParaRPr lang="en-US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 of Sparse Matrix Representation in IPL Analysis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Efficient storage and retrieval of key performance data.    </a:t>
            </a:r>
            <a:endParaRPr lang="en-US" sz="2000" kern="100" dirty="0">
              <a:solidFill>
                <a:schemeClr val="bg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Reduces memory wastage by avoiding unnecessary zero values.    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Enables faster analysis of player statistics across matches. 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Freeform 34"/>
          <p:cNvSpPr/>
          <p:nvPr/>
        </p:nvSpPr>
        <p:spPr>
          <a:xfrm rot="-1471678">
            <a:off x="5363934" y="-971866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alphaModFix amt="1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1471678">
            <a:off x="-1170851" y="8309992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alphaModFix amt="1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EA7D3AD8-48B8-BAAF-E896-116D765BA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620" y="4661825"/>
            <a:ext cx="7432180" cy="1553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3185E45-12F0-5256-06AA-26C274C7D89F}"/>
              </a:ext>
            </a:extLst>
          </p:cNvPr>
          <p:cNvSpPr txBox="1"/>
          <p:nvPr/>
        </p:nvSpPr>
        <p:spPr>
          <a:xfrm>
            <a:off x="12115800" y="3967455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</a:rPr>
              <a:t>Example Data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114300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471678">
            <a:off x="-486398" y="7644386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1674342">
            <a:off x="15341477" y="-190638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072826" y="5429252"/>
            <a:ext cx="4035403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4" y="0"/>
                </a:lnTo>
                <a:lnTo>
                  <a:pt x="4035404" y="701152"/>
                </a:lnTo>
                <a:lnTo>
                  <a:pt x="0" y="70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144528" y="8572524"/>
            <a:ext cx="4333932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3" y="0"/>
                </a:lnTo>
                <a:lnTo>
                  <a:pt x="4035403" y="701151"/>
                </a:lnTo>
                <a:lnTo>
                  <a:pt x="0" y="70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3496505" y="55511"/>
            <a:ext cx="1134083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400" b="1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Structure Design for Sparse Matrices</a:t>
            </a:r>
            <a:endParaRPr lang="en-US" sz="4400" b="1" dirty="0">
              <a:solidFill>
                <a:srgbClr val="C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2053" y="2183968"/>
            <a:ext cx="8252940" cy="5889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Linked List Representation:  </a:t>
            </a:r>
            <a:endParaRPr lang="en-IN" sz="2400" b="1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Each node contains: (Player Number, Match Number, Value, Pointer).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4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Comparison with Array-based Storage:</a:t>
            </a:r>
            <a:endParaRPr lang="en-IN" sz="2400" b="1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b="1" u="sng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Traditional Array: </a:t>
            </a: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Stores all values, even zeros → Inefficient.  </a:t>
            </a:r>
            <a:endParaRPr lang="en-IN" sz="22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2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u="sng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Linked List : </a:t>
            </a: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Stores only non-zero values → Memory-efficient.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2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 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400" b="1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sz="22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sz="24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3D33FCDE-BB35-C7DE-0CBA-52C6B475C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39" y="6715136"/>
            <a:ext cx="7164567" cy="3263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FxUoxPFaYAAYAsM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2694" y="1785914"/>
            <a:ext cx="5643602" cy="3945813"/>
          </a:xfrm>
          <a:prstGeom prst="rect">
            <a:avLst/>
          </a:prstGeom>
        </p:spPr>
      </p:pic>
      <p:pic>
        <p:nvPicPr>
          <p:cNvPr id="20" name="Picture 19" descr="EkI5LC1UYAABHo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58710" y="5072062"/>
            <a:ext cx="5572164" cy="3857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229" y="260502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571704" y="35280"/>
            <a:ext cx="13633358" cy="964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</a:t>
            </a:r>
            <a:r>
              <a:rPr lang="en-US" sz="4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Operations</a:t>
            </a:r>
            <a:r>
              <a:rPr lang="en-US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Sparse Matrix &amp; Linked Lists</a:t>
            </a:r>
            <a:endParaRPr lang="en-US" sz="48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" name="Freeform 28"/>
          <p:cNvSpPr/>
          <p:nvPr/>
        </p:nvSpPr>
        <p:spPr>
          <a:xfrm rot="-1471678">
            <a:off x="-1170851" y="763391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417345">
            <a:off x="15968136" y="1673238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A7694BC-738C-2F35-3CE0-4462339705A5}"/>
              </a:ext>
            </a:extLst>
          </p:cNvPr>
          <p:cNvSpPr txBox="1"/>
          <p:nvPr/>
        </p:nvSpPr>
        <p:spPr>
          <a:xfrm>
            <a:off x="864880" y="1451749"/>
            <a:ext cx="1643244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Efficiently managing sparse matrices using linked lists involves four key operations: Insertion, Deletion, Searching, and Traversal Efficiency.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IN" sz="2000" b="1" u="sng" dirty="0">
                <a:solidFill>
                  <a:schemeClr val="bg1"/>
                </a:solidFill>
              </a:rPr>
              <a:t>Insertion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Adds non-zero elements dynamically without allocating memory for zeroes.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Each node stores (Row, Column, Value, Pointer).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Example: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 2. </a:t>
            </a:r>
            <a:r>
              <a:rPr lang="en-IN" sz="2000" b="1" u="sng" dirty="0">
                <a:solidFill>
                  <a:schemeClr val="bg1"/>
                </a:solidFill>
              </a:rPr>
              <a:t>Deletion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Removes specific non-zero elements without affecting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No shifting needed, unlike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3. </a:t>
            </a:r>
            <a:r>
              <a:rPr lang="en-IN" sz="2000" b="1" u="sng" dirty="0">
                <a:solidFill>
                  <a:schemeClr val="bg1"/>
                </a:solidFill>
              </a:rPr>
              <a:t>Searching &amp; Traversal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Search: Finds specific player records quickly by traversing only non-zero elements.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Traversal: More efficient than 2D arrays, as only relevant data is accessed.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              2D Array: O(n × m) (Scans all elements).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              Linked List: O(non-zero elements) (Skips unnecessary zeroes).</a:t>
            </a:r>
          </a:p>
        </p:txBody>
      </p:sp>
      <p:pic>
        <p:nvPicPr>
          <p:cNvPr id="32" name="Picture 31" descr="A black and white screen with red text&#10;&#10;Description automatically generated with medium confidence">
            <a:extLst>
              <a:ext uri="{FF2B5EF4-FFF2-40B4-BE49-F238E27FC236}">
                <a16:creationId xmlns="" xmlns:a16="http://schemas.microsoft.com/office/drawing/2014/main" id="{0D068033-C4B8-2BF6-1A65-7B370E8C4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68" y="3571864"/>
            <a:ext cx="7358074" cy="1357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Picture 33" descr="A black and red text&#10;&#10;Description automatically generated with medium confidence">
            <a:extLst>
              <a:ext uri="{FF2B5EF4-FFF2-40B4-BE49-F238E27FC236}">
                <a16:creationId xmlns="" xmlns:a16="http://schemas.microsoft.com/office/drawing/2014/main" id="{FA5C2879-5C01-38CE-A558-11E65EB59E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68" y="6357946"/>
            <a:ext cx="7358074" cy="1357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250" y="282691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471678">
            <a:off x="-1170851" y="763391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417345">
            <a:off x="15968136" y="1673238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DD2B852-D0C4-304F-06E7-9D0E98CE9643}"/>
              </a:ext>
            </a:extLst>
          </p:cNvPr>
          <p:cNvSpPr txBox="1"/>
          <p:nvPr/>
        </p:nvSpPr>
        <p:spPr>
          <a:xfrm>
            <a:off x="5181600" y="675156"/>
            <a:ext cx="95947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File Handling &amp; Error Detection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AF5083C-76C1-F7D7-9279-9C9C72104F18}"/>
              </a:ext>
            </a:extLst>
          </p:cNvPr>
          <p:cNvSpPr txBox="1"/>
          <p:nvPr/>
        </p:nvSpPr>
        <p:spPr>
          <a:xfrm>
            <a:off x="1571572" y="2143104"/>
            <a:ext cx="10847438" cy="198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400" b="1" dirty="0">
                <a:solidFill>
                  <a:schemeClr val="bg1"/>
                </a:solidFill>
              </a:rPr>
              <a:t>Reading Data from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IPL performance data is stored in text files (e.g., half_centuries.txt, wickets.txt).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program reads these files and extracts relevant information, converting it into a sparse matrix representation using a linked list.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4818A4B-B235-3D63-E2C0-079D2CD20AD6}"/>
              </a:ext>
            </a:extLst>
          </p:cNvPr>
          <p:cNvSpPr txBox="1"/>
          <p:nvPr/>
        </p:nvSpPr>
        <p:spPr>
          <a:xfrm>
            <a:off x="1539343" y="4143368"/>
            <a:ext cx="11033681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bg1"/>
                </a:solidFill>
              </a:rPr>
              <a:t>2. Error Detection </a:t>
            </a:r>
            <a:r>
              <a:rPr lang="en-IN" sz="2400" b="1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To </a:t>
            </a:r>
            <a:r>
              <a:rPr lang="en-IN" sz="2000" dirty="0">
                <a:solidFill>
                  <a:schemeClr val="bg1"/>
                </a:solidFill>
              </a:rPr>
              <a:t>maintain data accuracy, the system performs three key checks</a:t>
            </a:r>
            <a:r>
              <a:rPr lang="en-IN" sz="20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lphaLcParenR"/>
            </a:pPr>
            <a:r>
              <a:rPr lang="en-IN" sz="2200" b="1" dirty="0">
                <a:solidFill>
                  <a:schemeClr val="bg1"/>
                </a:solidFill>
              </a:rPr>
              <a:t>Undeclared Players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that every player referenced in the dataset exists in the player records.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4D808F8-60CE-C72E-C5B3-5EA63D72E49F}"/>
              </a:ext>
            </a:extLst>
          </p:cNvPr>
          <p:cNvSpPr txBox="1"/>
          <p:nvPr/>
        </p:nvSpPr>
        <p:spPr>
          <a:xfrm>
            <a:off x="1500134" y="6929450"/>
            <a:ext cx="10847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b) Duplicate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Checks if a player's performance data for the same match is accidentally recorded multiple times.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1C84016-F56D-1EB8-F178-D0368421AB74}"/>
              </a:ext>
            </a:extLst>
          </p:cNvPr>
          <p:cNvSpPr txBox="1"/>
          <p:nvPr/>
        </p:nvSpPr>
        <p:spPr>
          <a:xfrm>
            <a:off x="1511272" y="7858144"/>
            <a:ext cx="10847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c) Incorrect Data Types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Ensures that all values follow the expected format (e.g., numerical values for scores).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250" y="214278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471678">
            <a:off x="6682861" y="8062005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1674342">
            <a:off x="15190014" y="978511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1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001388" y="5371043"/>
            <a:ext cx="4035403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4" y="0"/>
                </a:lnTo>
                <a:lnTo>
                  <a:pt x="4035404" y="701152"/>
                </a:lnTo>
                <a:lnTo>
                  <a:pt x="0" y="70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573025" y="8585753"/>
            <a:ext cx="5286411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3" y="0"/>
                </a:lnTo>
                <a:lnTo>
                  <a:pt x="4035403" y="701151"/>
                </a:lnTo>
                <a:lnTo>
                  <a:pt x="0" y="70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286CADA-D9FC-8B50-6A80-9D0DC1EB9DAE}"/>
              </a:ext>
            </a:extLst>
          </p:cNvPr>
          <p:cNvSpPr txBox="1"/>
          <p:nvPr/>
        </p:nvSpPr>
        <p:spPr>
          <a:xfrm>
            <a:off x="5572100" y="428592"/>
            <a:ext cx="7696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C00000"/>
                </a:solidFill>
              </a:rPr>
              <a:t>Transposing the Sparse Matrix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86EEEF1-6ED5-B26E-618A-5C1A9998B73A}"/>
              </a:ext>
            </a:extLst>
          </p:cNvPr>
          <p:cNvSpPr txBox="1"/>
          <p:nvPr/>
        </p:nvSpPr>
        <p:spPr>
          <a:xfrm>
            <a:off x="1000068" y="1857352"/>
            <a:ext cx="6781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C00000"/>
                </a:solidFill>
              </a:rPr>
              <a:t>Why Transpose the Matrix?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Switching player-wise analysis to match-wise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Algorithm: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Swap row and column indices in linked list nodes.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Example:</a:t>
            </a:r>
          </a:p>
        </p:txBody>
      </p:sp>
      <p:pic>
        <p:nvPicPr>
          <p:cNvPr id="29" name="Picture 28" descr="A black rectangular object with a black border&#10;&#10;AI-generated content may be incorrect.">
            <a:extLst>
              <a:ext uri="{FF2B5EF4-FFF2-40B4-BE49-F238E27FC236}">
                <a16:creationId xmlns="" xmlns:a16="http://schemas.microsoft.com/office/drawing/2014/main" id="{4D834500-B9D0-BE1F-8050-C4AAEC3EF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13" y="4786310"/>
            <a:ext cx="6543707" cy="275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51A046E-9B8A-BDD1-027F-2CB49D721F80}"/>
              </a:ext>
            </a:extLst>
          </p:cNvPr>
          <p:cNvSpPr txBox="1"/>
          <p:nvPr/>
        </p:nvSpPr>
        <p:spPr>
          <a:xfrm>
            <a:off x="1036546" y="8106619"/>
            <a:ext cx="98666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00000"/>
                </a:solidFill>
              </a:rPr>
              <a:t>Implementation in Linked List: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</a:rPr>
              <a:t>Swap indices while traversing the list.</a:t>
            </a:r>
          </a:p>
        </p:txBody>
      </p:sp>
      <p:pic>
        <p:nvPicPr>
          <p:cNvPr id="20" name="Picture 19" descr="36df9ca1eefa919cc4e6d793f9f34d1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256" y="1868797"/>
            <a:ext cx="5857916" cy="3846207"/>
          </a:xfrm>
          <a:prstGeom prst="rect">
            <a:avLst/>
          </a:prstGeom>
        </p:spPr>
      </p:pic>
      <p:pic>
        <p:nvPicPr>
          <p:cNvPr id="21" name="Picture 20" descr="GfLL7wGbwAALQBh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7272" y="5143500"/>
            <a:ext cx="5438380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906</Words>
  <Application>Microsoft Office PowerPoint</Application>
  <PresentationFormat>Custom</PresentationFormat>
  <Paragraphs>159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Aptos</vt:lpstr>
      <vt:lpstr>Times New Roman</vt:lpstr>
      <vt:lpstr>Anton</vt:lpstr>
      <vt:lpstr>Helvetica World</vt:lpstr>
      <vt:lpstr>Courier New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8</cp:revision>
  <dcterms:created xsi:type="dcterms:W3CDTF">2006-08-16T00:00:00Z</dcterms:created>
  <dcterms:modified xsi:type="dcterms:W3CDTF">2025-02-10T14:28:25Z</dcterms:modified>
  <dc:identifier>DAGeiXWW3nw</dc:identifier>
</cp:coreProperties>
</file>